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1" r:id="rId1"/>
  </p:sldMasterIdLst>
  <p:notesMasterIdLst>
    <p:notesMasterId r:id="rId17"/>
  </p:notesMasterIdLst>
  <p:sldIdLst>
    <p:sldId id="256" r:id="rId2"/>
    <p:sldId id="257" r:id="rId3"/>
    <p:sldId id="258" r:id="rId4"/>
    <p:sldId id="278" r:id="rId5"/>
    <p:sldId id="279" r:id="rId6"/>
    <p:sldId id="280" r:id="rId7"/>
    <p:sldId id="263" r:id="rId8"/>
    <p:sldId id="284" r:id="rId9"/>
    <p:sldId id="281" r:id="rId10"/>
    <p:sldId id="282" r:id="rId11"/>
    <p:sldId id="283" r:id="rId12"/>
    <p:sldId id="264" r:id="rId13"/>
    <p:sldId id="265" r:id="rId14"/>
    <p:sldId id="266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ACC9A-9DB8-47EE-BB0F-B2C097D8B1D3}" type="datetimeFigureOut">
              <a:rPr lang="en-US" smtClean="0"/>
              <a:t>6/17/2025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EDFD0-290E-4B30-8D29-49D8A6341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29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3EDFD0-290E-4B30-8D29-49D8A6341F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84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3EDFD0-290E-4B30-8D29-49D8A6341F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29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1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0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0154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05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2624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252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2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66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5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78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93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9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63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6/17/2025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7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8C895-6FAA-4043-A3A8-7C30E7B82322}" type="datetimeFigureOut">
              <a:rPr lang="en-US" smtClean="0"/>
              <a:t>6/17/2025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26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  <p:sldLayoutId id="2147483947" r:id="rId16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20" y="2004960"/>
            <a:ext cx="9144000" cy="4965700"/>
          </a:xfrm>
        </p:spPr>
        <p:txBody>
          <a:bodyPr/>
          <a:lstStyle/>
          <a:p>
            <a:pPr marL="1155700" marR="1198245" algn="ctr">
              <a:lnSpc>
                <a:spcPct val="100000"/>
              </a:lnSpc>
              <a:spcBef>
                <a:spcPts val="105"/>
              </a:spcBef>
              <a:spcAft>
                <a:spcPts val="110"/>
              </a:spcAft>
            </a:pPr>
            <a:r>
              <a:rPr lang="en-US" b="1" dirty="0">
                <a:solidFill>
                  <a:srgbClr val="6F2F9F"/>
                </a:solidFill>
                <a:latin typeface="Times New Roman"/>
                <a:cs typeface="Times New Roman"/>
              </a:rPr>
              <a:t>PRESEN</a:t>
            </a:r>
            <a:r>
              <a:rPr lang="en-US" b="1" spc="-150" dirty="0">
                <a:solidFill>
                  <a:srgbClr val="6F2F9F"/>
                </a:solidFill>
                <a:latin typeface="Times New Roman"/>
                <a:cs typeface="Times New Roman"/>
              </a:rPr>
              <a:t>T</a:t>
            </a:r>
            <a:r>
              <a:rPr lang="en-US" b="1" spc="-140" dirty="0">
                <a:solidFill>
                  <a:srgbClr val="6F2F9F"/>
                </a:solidFill>
                <a:latin typeface="Times New Roman"/>
                <a:cs typeface="Times New Roman"/>
              </a:rPr>
              <a:t>A</a:t>
            </a:r>
            <a:r>
              <a:rPr lang="en-US" b="1" dirty="0">
                <a:solidFill>
                  <a:srgbClr val="6F2F9F"/>
                </a:solidFill>
                <a:latin typeface="Times New Roman"/>
                <a:cs typeface="Times New Roman"/>
              </a:rPr>
              <a:t>TION</a:t>
            </a:r>
          </a:p>
          <a:p>
            <a:pPr marL="1155700" marR="1198245" algn="ctr">
              <a:lnSpc>
                <a:spcPct val="100000"/>
              </a:lnSpc>
              <a:spcBef>
                <a:spcPts val="105"/>
              </a:spcBef>
              <a:spcAft>
                <a:spcPts val="110"/>
              </a:spcAft>
            </a:pPr>
            <a:r>
              <a:rPr lang="en-US" b="1" dirty="0">
                <a:solidFill>
                  <a:srgbClr val="6F2F9F"/>
                </a:solidFill>
                <a:latin typeface="Times New Roman"/>
                <a:cs typeface="Times New Roman"/>
              </a:rPr>
              <a:t>ON</a:t>
            </a:r>
            <a:endParaRPr lang="en-US" dirty="0">
              <a:latin typeface="Times New Roman"/>
              <a:cs typeface="Times New Roman"/>
            </a:endParaRPr>
          </a:p>
          <a:p>
            <a:pPr marL="1155700" marR="1198245" algn="ctr">
              <a:lnSpc>
                <a:spcPct val="100000"/>
              </a:lnSpc>
              <a:spcBef>
                <a:spcPts val="105"/>
              </a:spcBef>
              <a:spcAft>
                <a:spcPts val="110"/>
              </a:spcAft>
            </a:pPr>
            <a:r>
              <a:rPr lang="en-US" b="1" dirty="0">
                <a:solidFill>
                  <a:srgbClr val="6F2F9F"/>
                </a:solidFill>
                <a:latin typeface="Times New Roman"/>
                <a:cs typeface="Times New Roman"/>
              </a:rPr>
              <a:t>SUMMER TRAINING </a:t>
            </a:r>
          </a:p>
          <a:p>
            <a:pPr marL="1155700" marR="1198245" algn="ctr">
              <a:lnSpc>
                <a:spcPct val="100000"/>
              </a:lnSpc>
              <a:spcBef>
                <a:spcPts val="105"/>
              </a:spcBef>
              <a:spcAft>
                <a:spcPts val="110"/>
              </a:spcAft>
            </a:pPr>
            <a:r>
              <a:rPr lang="en-US" b="1" dirty="0">
                <a:solidFill>
                  <a:srgbClr val="6F2F9F"/>
                </a:solidFill>
                <a:latin typeface="Times New Roman"/>
                <a:cs typeface="Times New Roman"/>
              </a:rPr>
              <a:t>WEB DEVELOPMENT</a:t>
            </a:r>
            <a:r>
              <a:rPr lang="en-US" b="1" spc="5" dirty="0">
                <a:solidFill>
                  <a:srgbClr val="6F2F9F"/>
                </a:solidFill>
                <a:latin typeface="Times New Roman"/>
                <a:cs typeface="Times New Roman"/>
              </a:rPr>
              <a:t> USING PHP</a:t>
            </a:r>
          </a:p>
          <a:p>
            <a:pPr marL="1155700" marR="1198245" algn="ctr">
              <a:lnSpc>
                <a:spcPct val="100000"/>
              </a:lnSpc>
              <a:spcBef>
                <a:spcPts val="105"/>
              </a:spcBef>
              <a:spcAft>
                <a:spcPts val="110"/>
              </a:spcAft>
            </a:pPr>
            <a:r>
              <a:rPr lang="en-US" b="1" spc="5" dirty="0">
                <a:solidFill>
                  <a:srgbClr val="6F2F9F"/>
                </a:solidFill>
                <a:latin typeface="Times New Roman"/>
                <a:cs typeface="Times New Roman"/>
              </a:rPr>
              <a:t>ONLINE FOOD ORDERING SYSTEM</a:t>
            </a:r>
          </a:p>
          <a:p>
            <a:pPr marL="1155700" marR="1198245" algn="ctr">
              <a:lnSpc>
                <a:spcPct val="100000"/>
              </a:lnSpc>
              <a:spcBef>
                <a:spcPts val="105"/>
              </a:spcBef>
              <a:spcAft>
                <a:spcPts val="110"/>
              </a:spcAft>
            </a:pPr>
            <a:r>
              <a:rPr lang="en-US" b="1" spc="5" dirty="0">
                <a:solidFill>
                  <a:srgbClr val="6F2F9F"/>
                </a:solidFill>
                <a:latin typeface="Times New Roman"/>
                <a:cs typeface="Times New Roman"/>
              </a:rPr>
              <a:t>TEDHI-PULIA (U.P.)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BY:-                                                          SUBMITTED TO:-</a:t>
            </a:r>
          </a:p>
          <a:p>
            <a:pPr algn="just"/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Suraj Arya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						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Fiza Hussain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Branch:- CSE 3</a:t>
            </a:r>
            <a:r>
              <a:rPr lang="en-US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Year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(HOD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Dept.)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3939" y="4148169"/>
            <a:ext cx="1672061" cy="17394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1256199-00BA-C926-9A33-A8D4DD587CF1}"/>
              </a:ext>
            </a:extLst>
          </p:cNvPr>
          <p:cNvSpPr txBox="1">
            <a:spLocks/>
          </p:cNvSpPr>
          <p:nvPr/>
        </p:nvSpPr>
        <p:spPr>
          <a:xfrm>
            <a:off x="792480" y="342900"/>
            <a:ext cx="8818880" cy="13995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>
                <a:ln>
                  <a:solidFill>
                    <a:srgbClr val="FFC000"/>
                  </a:solidFill>
                </a:ln>
                <a:solidFill>
                  <a:srgbClr val="002060"/>
                </a:solidFill>
                <a:latin typeface="Algerian" panose="04020705040A02060702" pitchFamily="82" charset="0"/>
              </a:rPr>
              <a:t>Ambekeshwar Group Of Institution, Lucknow</a:t>
            </a:r>
            <a:endParaRPr lang="en-IN" sz="4800" dirty="0">
              <a:ln>
                <a:solidFill>
                  <a:srgbClr val="FFC000"/>
                </a:solidFill>
              </a:ln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31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>
            <a:extLst>
              <a:ext uri="{FF2B5EF4-FFF2-40B4-BE49-F238E27FC236}">
                <a16:creationId xmlns:a16="http://schemas.microsoft.com/office/drawing/2014/main" id="{63D4E97F-352B-F366-EC7C-4B9F520DF884}"/>
              </a:ext>
            </a:extLst>
          </p:cNvPr>
          <p:cNvSpPr txBox="1"/>
          <p:nvPr/>
        </p:nvSpPr>
        <p:spPr>
          <a:xfrm>
            <a:off x="178554" y="222130"/>
            <a:ext cx="8830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Char char="→"/>
              <a:defRPr sz="2000">
                <a:solidFill>
                  <a:srgbClr val="000000"/>
                </a:solidFill>
              </a:defRPr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 menu and select items to order.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82A74-FA20-6946-7DDE-7CA71D627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55" y="953329"/>
            <a:ext cx="9077240" cy="57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8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589C9A3C-622A-22DF-19DE-8C2C8C2CDD44}"/>
              </a:ext>
            </a:extLst>
          </p:cNvPr>
          <p:cNvSpPr txBox="1"/>
          <p:nvPr/>
        </p:nvSpPr>
        <p:spPr>
          <a:xfrm>
            <a:off x="407856" y="684822"/>
            <a:ext cx="8756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Char char="→"/>
              <a:defRPr sz="2000">
                <a:solidFill>
                  <a:srgbClr val="000000"/>
                </a:solidFill>
              </a:defRPr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Place orders and view their order history.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E2D1C-3744-8103-EBF7-698D8A40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56" y="1602128"/>
            <a:ext cx="9358715" cy="36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0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872" y="576485"/>
            <a:ext cx="8911687" cy="734790"/>
          </a:xfrm>
        </p:spPr>
        <p:txBody>
          <a:bodyPr>
            <a:noAutofit/>
          </a:bodyPr>
          <a:lstStyle/>
          <a:p>
            <a:r>
              <a:rPr lang="en-US" sz="4400" b="1" spc="-70" dirty="0">
                <a:solidFill>
                  <a:srgbClr val="002060"/>
                </a:solidFill>
                <a:uFill>
                  <a:solidFill>
                    <a:srgbClr val="0A5294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endParaRPr lang="en-US" sz="4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9473" y="1418280"/>
            <a:ext cx="7688263" cy="5076825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Benefits include:</a:t>
            </a:r>
          </a:p>
          <a:p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 Convenience and time-saving for customers</a:t>
            </a:r>
          </a:p>
          <a:p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 Increased revenue for restaurants</a:t>
            </a:r>
          </a:p>
          <a:p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 Reduced errors in order processing</a:t>
            </a:r>
          </a:p>
          <a:p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 Scalability for 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170891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4" y="39370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spc="-65" dirty="0">
                <a:solidFill>
                  <a:srgbClr val="002060"/>
                </a:solidFill>
                <a:uFill>
                  <a:solidFill>
                    <a:srgbClr val="0A5294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Scope</a:t>
            </a:r>
            <a:endParaRPr lang="en-US" sz="4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594" y="1366221"/>
            <a:ext cx="8915400" cy="4762500"/>
          </a:xfrm>
        </p:spPr>
        <p:txBody>
          <a:bodyPr>
            <a:normAutofit lnSpcReduction="10000"/>
          </a:bodyPr>
          <a:lstStyle/>
          <a:p>
            <a:pPr marL="534988" indent="-447675"/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The Online Food Ordering System enhances the food delivery experience by providing convenience and efficiency.</a:t>
            </a:r>
          </a:p>
          <a:p>
            <a:pPr marL="534988" indent="-447675"/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Future additions may include:</a:t>
            </a:r>
          </a:p>
          <a:p>
            <a:pPr marL="534988" indent="-447675"/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AI-powered food recommendations</a:t>
            </a:r>
          </a:p>
          <a:p>
            <a:pPr marL="534988" indent="-447675"/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Delivery optimization with drones or robots</a:t>
            </a:r>
          </a:p>
          <a:p>
            <a:pPr marL="534988" indent="-447675"/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Adopt digital solutions to enhance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424456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4BFD21-93F2-0D1C-0471-8C3F23A5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rPr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1A11BC-43E6-C128-E60F-86A6D018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9649839" cy="4525963"/>
          </a:xfrm>
        </p:spPr>
        <p:txBody>
          <a:bodyPr>
            <a:noAutofit/>
          </a:bodyPr>
          <a:lstStyle/>
          <a:p>
            <a:pPr marL="622300" indent="-447675">
              <a:defRPr sz="2000">
                <a:solidFill>
                  <a:srgbClr val="000000"/>
                </a:solidFill>
              </a:defRPr>
            </a:pPr>
            <a:r>
              <a:rPr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Tutorials and Documentation:</a:t>
            </a:r>
          </a:p>
          <a:p>
            <a:pPr marL="622300" indent="-447675">
              <a:defRPr sz="2000">
                <a:solidFill>
                  <a:srgbClr val="000000"/>
                </a:solidFill>
              </a:defRPr>
            </a:pPr>
            <a:r>
              <a:rPr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W3Schools for HTML, CSS, and JavaScript basics.</a:t>
            </a:r>
          </a:p>
          <a:p>
            <a:pPr marL="622300" indent="-447675">
              <a:defRPr sz="2000">
                <a:solidFill>
                  <a:srgbClr val="000000"/>
                </a:solidFill>
              </a:defRPr>
            </a:pPr>
            <a:r>
              <a:rPr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PHP documentation for backend development.</a:t>
            </a:r>
          </a:p>
          <a:p>
            <a:pPr marL="622300" indent="-447675">
              <a:defRPr sz="2000">
                <a:solidFill>
                  <a:srgbClr val="000000"/>
                </a:solidFill>
              </a:defRPr>
            </a:pPr>
            <a:r>
              <a:rPr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MySQL guides for database management.</a:t>
            </a:r>
          </a:p>
        </p:txBody>
      </p:sp>
    </p:spTree>
    <p:extLst>
      <p:ext uri="{BB962C8B-B14F-4D97-AF65-F5344CB8AC3E}">
        <p14:creationId xmlns:p14="http://schemas.microsoft.com/office/powerpoint/2010/main" val="63982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r="10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08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596" y="667883"/>
            <a:ext cx="4591647" cy="97609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F842D-9F9A-8F8B-DA25-A56DD50C0F60}"/>
              </a:ext>
            </a:extLst>
          </p:cNvPr>
          <p:cNvSpPr txBox="1"/>
          <p:nvPr/>
        </p:nvSpPr>
        <p:spPr>
          <a:xfrm>
            <a:off x="884484" y="1643973"/>
            <a:ext cx="60862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An Online Food Ordering System simplifies the process of food ordering and delivery. It connects customers and restaurants through a digital platform, ensuring convenience and efficiency.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4830C3-F79D-49F0-C2E7-8A40F8FBA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13" y="2120630"/>
            <a:ext cx="5637388" cy="47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7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37225"/>
            <a:ext cx="8596668" cy="966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45" y="1303506"/>
            <a:ext cx="8067832" cy="47390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500" b="1" spc="-40" dirty="0">
                <a:solidFill>
                  <a:srgbClr val="7030A0"/>
                </a:solidFill>
                <a:latin typeface="Times New Roman"/>
                <a:cs typeface="Times New Roman"/>
              </a:rPr>
              <a:t>Problem Statement </a:t>
            </a:r>
          </a:p>
          <a:p>
            <a:pPr marL="0" indent="0">
              <a:buNone/>
            </a:pPr>
            <a:r>
              <a:rPr lang="en-US" sz="3500" spc="-40" dirty="0">
                <a:solidFill>
                  <a:srgbClr val="7030A0"/>
                </a:solidFill>
                <a:latin typeface="Times New Roman"/>
                <a:cs typeface="Times New Roman"/>
              </a:rPr>
              <a:t>Traditional food ordering faces challenges such as:</a:t>
            </a:r>
          </a:p>
          <a:p>
            <a:pPr marL="808038">
              <a:buFont typeface="Wingdings" panose="05000000000000000000" pitchFamily="2" charset="2"/>
              <a:buChar char="Ø"/>
            </a:pPr>
            <a:r>
              <a:rPr lang="en-US" sz="3500" spc="-40" dirty="0">
                <a:solidFill>
                  <a:srgbClr val="7030A0"/>
                </a:solidFill>
                <a:latin typeface="Times New Roman"/>
                <a:cs typeface="Times New Roman"/>
              </a:rPr>
              <a:t>Long waiting times</a:t>
            </a:r>
          </a:p>
          <a:p>
            <a:pPr marL="808038">
              <a:buFont typeface="Wingdings" panose="05000000000000000000" pitchFamily="2" charset="2"/>
              <a:buChar char="Ø"/>
            </a:pPr>
            <a:r>
              <a:rPr lang="en-US" sz="3500" spc="-40" dirty="0">
                <a:solidFill>
                  <a:srgbClr val="7030A0"/>
                </a:solidFill>
                <a:latin typeface="Times New Roman"/>
                <a:cs typeface="Times New Roman"/>
              </a:rPr>
              <a:t>Miscommunication in orders</a:t>
            </a:r>
          </a:p>
          <a:p>
            <a:pPr marL="808038">
              <a:buFont typeface="Wingdings" panose="05000000000000000000" pitchFamily="2" charset="2"/>
              <a:buChar char="Ø"/>
            </a:pPr>
            <a:r>
              <a:rPr lang="en-US" sz="3500" spc="-40" dirty="0">
                <a:solidFill>
                  <a:srgbClr val="7030A0"/>
                </a:solidFill>
                <a:latin typeface="Times New Roman"/>
                <a:cs typeface="Times New Roman"/>
              </a:rPr>
              <a:t>Limited options for customers</a:t>
            </a:r>
          </a:p>
          <a:p>
            <a:pPr marL="808038">
              <a:buFont typeface="Wingdings" panose="05000000000000000000" pitchFamily="2" charset="2"/>
              <a:buChar char="Ø"/>
            </a:pPr>
            <a:r>
              <a:rPr lang="en-US" sz="3500" spc="-40" dirty="0">
                <a:solidFill>
                  <a:srgbClr val="7030A0"/>
                </a:solidFill>
                <a:latin typeface="Times New Roman"/>
                <a:cs typeface="Times New Roman"/>
              </a:rPr>
              <a:t>A digital solution is needed to overcome these issues.</a:t>
            </a:r>
          </a:p>
        </p:txBody>
      </p:sp>
      <p:pic>
        <p:nvPicPr>
          <p:cNvPr id="5" name="object 13">
            <a:extLst>
              <a:ext uri="{FF2B5EF4-FFF2-40B4-BE49-F238E27FC236}">
                <a16:creationId xmlns:a16="http://schemas.microsoft.com/office/drawing/2014/main" id="{030E9171-5C5F-DB3E-A3A4-2576633A0E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6877" y="0"/>
            <a:ext cx="3865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5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BC873-316A-1815-C749-72010700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313049A-4BC0-6E76-E05B-0EF90ACB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81" y="311021"/>
            <a:ext cx="8596668" cy="966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B57E8E-6725-4ECF-3096-FB143DC6B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7302"/>
            <a:ext cx="8402115" cy="9662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spc="-40" dirty="0">
                <a:solidFill>
                  <a:srgbClr val="7030A0"/>
                </a:solidFill>
                <a:latin typeface="Times New Roman"/>
                <a:cs typeface="Times New Roman"/>
              </a:rPr>
              <a:t>Data Flow Diagram (0 Level DFD)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09FB93-EFBA-9FC5-4568-0BE145EB7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781" y="1965462"/>
            <a:ext cx="8942423" cy="3085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335D82-BCEC-BAB4-E5F1-6B1F92CF5BEC}"/>
              </a:ext>
            </a:extLst>
          </p:cNvPr>
          <p:cNvSpPr txBox="1"/>
          <p:nvPr/>
        </p:nvSpPr>
        <p:spPr>
          <a:xfrm>
            <a:off x="3292646" y="5508353"/>
            <a:ext cx="242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Level 0 DFD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24A9A5-5A1E-CA2F-8A2D-01B0DBF90C02}"/>
              </a:ext>
            </a:extLst>
          </p:cNvPr>
          <p:cNvCxnSpPr/>
          <p:nvPr/>
        </p:nvCxnSpPr>
        <p:spPr>
          <a:xfrm>
            <a:off x="1712068" y="3511684"/>
            <a:ext cx="19163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83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6E047B-89B2-90D3-C7CF-8036A8F16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/>
        </p:blipFill>
        <p:spPr>
          <a:xfrm>
            <a:off x="271031" y="890480"/>
            <a:ext cx="9263989" cy="4861078"/>
          </a:xfrm>
          <a:prstGeom prst="rect">
            <a:avLst/>
          </a:prstGeom>
        </p:spPr>
      </p:pic>
      <p:sp>
        <p:nvSpPr>
          <p:cNvPr id="5" name="TextBox 17">
            <a:extLst>
              <a:ext uri="{FF2B5EF4-FFF2-40B4-BE49-F238E27FC236}">
                <a16:creationId xmlns:a16="http://schemas.microsoft.com/office/drawing/2014/main" id="{C5592BD4-E91E-65E5-F641-81136AADB2F7}"/>
              </a:ext>
            </a:extLst>
          </p:cNvPr>
          <p:cNvSpPr txBox="1"/>
          <p:nvPr/>
        </p:nvSpPr>
        <p:spPr>
          <a:xfrm>
            <a:off x="3779517" y="5967520"/>
            <a:ext cx="3771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Fig. Level 1 DFD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67BFD0-9666-1464-95B3-956AEA9A7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04" y="197532"/>
            <a:ext cx="8402115" cy="9662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spc="-40" dirty="0">
                <a:solidFill>
                  <a:srgbClr val="7030A0"/>
                </a:solidFill>
                <a:latin typeface="Times New Roman"/>
                <a:cs typeface="Times New Roman"/>
              </a:rPr>
              <a:t>Data Flow Diagram (1 Level DFD)</a:t>
            </a:r>
          </a:p>
        </p:txBody>
      </p:sp>
    </p:spTree>
    <p:extLst>
      <p:ext uri="{BB962C8B-B14F-4D97-AF65-F5344CB8AC3E}">
        <p14:creationId xmlns:p14="http://schemas.microsoft.com/office/powerpoint/2010/main" val="243297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EFB72B-938B-A735-0641-0C88F9BC5C1A}"/>
              </a:ext>
            </a:extLst>
          </p:cNvPr>
          <p:cNvSpPr txBox="1"/>
          <p:nvPr/>
        </p:nvSpPr>
        <p:spPr>
          <a:xfrm>
            <a:off x="391510" y="569837"/>
            <a:ext cx="1082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Entity-Relationship (ER)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42481-015A-CF1A-16F9-F3C64DDA2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" b="41"/>
          <a:stretch/>
        </p:blipFill>
        <p:spPr>
          <a:xfrm>
            <a:off x="192313" y="1153958"/>
            <a:ext cx="9689442" cy="517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603" y="536102"/>
            <a:ext cx="9279506" cy="77289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&amp; Hardware Requirements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3422" y="1362953"/>
            <a:ext cx="8911687" cy="4958945"/>
          </a:xfrm>
        </p:spPr>
        <p:txBody>
          <a:bodyPr>
            <a:noAutofit/>
          </a:bodyPr>
          <a:lstStyle/>
          <a:p>
            <a:pPr marL="87313" indent="0">
              <a:buNone/>
            </a:pPr>
            <a:r>
              <a:rPr lang="en-IN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Technologies used:</a:t>
            </a:r>
          </a:p>
          <a:p>
            <a:pPr marL="895350" indent="-447675"/>
            <a:r>
              <a:rPr lang="en-IN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Frontend: HTML, CSS, JavaScript</a:t>
            </a:r>
          </a:p>
          <a:p>
            <a:pPr marL="895350" indent="-447675"/>
            <a:r>
              <a:rPr lang="en-IN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Backend: PHP</a:t>
            </a:r>
          </a:p>
          <a:p>
            <a:pPr marL="895350" indent="-447675"/>
            <a:r>
              <a:rPr lang="en-IN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Database: MySQL</a:t>
            </a:r>
          </a:p>
          <a:p>
            <a:pPr marL="895350" indent="-447675"/>
            <a:endParaRPr lang="en-IN" sz="1000" spc="-40" dirty="0">
              <a:solidFill>
                <a:srgbClr val="7030A0"/>
              </a:solidFill>
              <a:latin typeface="Times New Roman"/>
              <a:cs typeface="Times New Roman"/>
            </a:endParaRPr>
          </a:p>
          <a:p>
            <a:pPr marL="0" indent="0">
              <a:buNone/>
              <a:defRPr sz="2000">
                <a:solidFill>
                  <a:srgbClr val="000000"/>
                </a:solidFill>
              </a:defRPr>
            </a:pPr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Tools Used:</a:t>
            </a:r>
          </a:p>
          <a:p>
            <a:pPr lvl="1">
              <a:defRPr sz="2000">
                <a:solidFill>
                  <a:srgbClr val="000000"/>
                </a:solidFill>
              </a:defRPr>
            </a:pPr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Visual Studio Code (IDE)</a:t>
            </a:r>
          </a:p>
          <a:p>
            <a:pPr lvl="1">
              <a:defRPr sz="2000">
                <a:solidFill>
                  <a:srgbClr val="000000"/>
                </a:solidFill>
              </a:defRPr>
            </a:pPr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XAMPP for testing and local server setup.</a:t>
            </a:r>
          </a:p>
          <a:p>
            <a:pPr marL="0" indent="0">
              <a:buNone/>
              <a:defRPr sz="2000">
                <a:solidFill>
                  <a:srgbClr val="000000"/>
                </a:solidFill>
              </a:defRPr>
            </a:pPr>
            <a:endParaRPr lang="en-US" sz="3600" spc="-40" dirty="0">
              <a:solidFill>
                <a:srgbClr val="7030A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E5C413F3-4D23-EC67-F36E-571B493F4B4B}"/>
              </a:ext>
            </a:extLst>
          </p:cNvPr>
          <p:cNvPicPr/>
          <p:nvPr/>
        </p:nvPicPr>
        <p:blipFill>
          <a:blip r:embed="rId2" cstate="print"/>
          <a:srcRect t="14522" r="14201"/>
          <a:stretch/>
        </p:blipFill>
        <p:spPr>
          <a:xfrm>
            <a:off x="7675122" y="1984442"/>
            <a:ext cx="2821023" cy="39843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3694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2A7988-58E7-804C-E07D-94043C2DD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69" y="1206024"/>
            <a:ext cx="9733090" cy="547486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81010DB-2CC4-E414-D198-60850D1B8F78}"/>
              </a:ext>
            </a:extLst>
          </p:cNvPr>
          <p:cNvSpPr>
            <a:spLocks noGrp="1"/>
          </p:cNvSpPr>
          <p:nvPr/>
        </p:nvSpPr>
        <p:spPr>
          <a:xfrm>
            <a:off x="2932731" y="177113"/>
            <a:ext cx="3905813" cy="941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 b="1">
                <a:solidFill>
                  <a:srgbClr val="003366"/>
                </a:solidFill>
              </a:defRPr>
            </a:pPr>
            <a:r>
              <a:rPr sz="4800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78277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7887DC-FA28-58EF-995A-6F09D33A1B6A}"/>
              </a:ext>
            </a:extLst>
          </p:cNvPr>
          <p:cNvSpPr>
            <a:spLocks noGrp="1"/>
          </p:cNvSpPr>
          <p:nvPr/>
        </p:nvSpPr>
        <p:spPr>
          <a:xfrm>
            <a:off x="278859" y="208213"/>
            <a:ext cx="10972800" cy="1017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2000">
                <a:solidFill>
                  <a:srgbClr val="000000"/>
                </a:solidFill>
              </a:defRPr>
            </a:pPr>
            <a:r>
              <a:rPr lang="en-US" sz="4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account and log in.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0DC74D-D14C-8E4B-56CF-1A04ED9E3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60" y="1309821"/>
            <a:ext cx="5052208" cy="4935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394052-637D-127F-7811-C3CEE70C7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259" y="1309821"/>
            <a:ext cx="5228324" cy="49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2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690</TotalTime>
  <Words>313</Words>
  <Application>Microsoft Office PowerPoint</Application>
  <PresentationFormat>Widescreen</PresentationFormat>
  <Paragraphs>59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Algerian</vt:lpstr>
      <vt:lpstr>Arial</vt:lpstr>
      <vt:lpstr>Calibri</vt:lpstr>
      <vt:lpstr>Times New Roman</vt:lpstr>
      <vt:lpstr>Trebuchet MS</vt:lpstr>
      <vt:lpstr>Wingdings</vt:lpstr>
      <vt:lpstr>Wingdings 3</vt:lpstr>
      <vt:lpstr>Facet</vt:lpstr>
      <vt:lpstr>PowerPoint Presentation</vt:lpstr>
      <vt:lpstr>Introduction</vt:lpstr>
      <vt:lpstr>Research Analysis </vt:lpstr>
      <vt:lpstr>Design</vt:lpstr>
      <vt:lpstr>PowerPoint Presentation</vt:lpstr>
      <vt:lpstr>PowerPoint Presentation</vt:lpstr>
      <vt:lpstr>Software &amp; Hardware Requirements</vt:lpstr>
      <vt:lpstr>PowerPoint Presentation</vt:lpstr>
      <vt:lpstr>PowerPoint Presentation</vt:lpstr>
      <vt:lpstr>PowerPoint Presentation</vt:lpstr>
      <vt:lpstr>PowerPoint Presentation</vt:lpstr>
      <vt:lpstr>Benefits</vt:lpstr>
      <vt:lpstr>Conclusion and Future Scope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MORADABAD INSTITUTE OF TECHNOLOGY, MORADABAD</dc:title>
  <dc:creator>hp</dc:creator>
  <cp:lastModifiedBy>Suraj Arya</cp:lastModifiedBy>
  <cp:revision>49</cp:revision>
  <dcterms:created xsi:type="dcterms:W3CDTF">2020-09-07T05:18:11Z</dcterms:created>
  <dcterms:modified xsi:type="dcterms:W3CDTF">2025-06-17T18:13:52Z</dcterms:modified>
</cp:coreProperties>
</file>